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4" r:id="rId6"/>
    <p:sldId id="300" r:id="rId7"/>
    <p:sldId id="307" r:id="rId8"/>
    <p:sldId id="329" r:id="rId9"/>
    <p:sldId id="331" r:id="rId10"/>
    <p:sldId id="306" r:id="rId11"/>
    <p:sldId id="313" r:id="rId12"/>
    <p:sldId id="316" r:id="rId13"/>
    <p:sldId id="314" r:id="rId14"/>
    <p:sldId id="318" r:id="rId15"/>
    <p:sldId id="319" r:id="rId16"/>
    <p:sldId id="322" r:id="rId17"/>
    <p:sldId id="323" r:id="rId18"/>
    <p:sldId id="303" r:id="rId19"/>
    <p:sldId id="305" r:id="rId20"/>
    <p:sldId id="326" r:id="rId21"/>
    <p:sldId id="325" r:id="rId22"/>
    <p:sldId id="327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515083"/>
    <a:srgbClr val="2F305C"/>
    <a:srgbClr val="3C4798"/>
    <a:srgbClr val="E68637"/>
    <a:srgbClr val="F6A287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01" d="100"/>
          <a:sy n="101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3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51508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51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E1126FC-1932-770D-B98D-5A25D079A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7994" y="-3643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APPROCCIO FARMACOLOGICO: INDICAZIONI E LIMITI</a:t>
            </a:r>
            <a:endParaRPr lang="it-IT" sz="4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b="1" dirty="0" smtClean="0">
                <a:solidFill>
                  <a:srgbClr val="F3703A"/>
                </a:solidFill>
              </a:rPr>
              <a:t>LUCA BUSETTO</a:t>
            </a:r>
            <a:endParaRPr lang="it-IT" sz="2800" b="1" dirty="0">
              <a:solidFill>
                <a:srgbClr val="F3703A"/>
              </a:solidFill>
            </a:endParaRPr>
          </a:p>
          <a:p>
            <a:r>
              <a:rPr lang="it-IT" sz="2800" b="1" dirty="0" smtClean="0">
                <a:solidFill>
                  <a:srgbClr val="F3703A"/>
                </a:solidFill>
              </a:rPr>
              <a:t>Dipartimento di medicina</a:t>
            </a:r>
          </a:p>
          <a:p>
            <a:r>
              <a:rPr lang="it-IT" sz="2800" b="1" dirty="0" err="1" smtClean="0">
                <a:solidFill>
                  <a:srgbClr val="F3703A"/>
                </a:solidFill>
              </a:rPr>
              <a:t>Universita’</a:t>
            </a:r>
            <a:r>
              <a:rPr lang="it-IT" sz="2800" b="1" dirty="0" smtClean="0">
                <a:solidFill>
                  <a:srgbClr val="F3703A"/>
                </a:solidFill>
              </a:rPr>
              <a:t> di </a:t>
            </a:r>
            <a:r>
              <a:rPr lang="it-IT" sz="2800" b="1" dirty="0" err="1" smtClean="0">
                <a:solidFill>
                  <a:srgbClr val="F3703A"/>
                </a:solidFill>
              </a:rPr>
              <a:t>padova</a:t>
            </a:r>
            <a:endParaRPr lang="it-IT" sz="2800" b="1" dirty="0">
              <a:solidFill>
                <a:srgbClr val="F37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28" y="1151315"/>
            <a:ext cx="5889300" cy="4807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6" y="1007299"/>
            <a:ext cx="4395001" cy="610500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48592" y="5681316"/>
            <a:ext cx="349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it-IT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Lincof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 AM </a:t>
            </a:r>
            <a:r>
              <a:rPr kumimoji="0" lang="it-IT" alt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et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 </a:t>
            </a:r>
            <a:r>
              <a:rPr kumimoji="0" lang="it-IT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al. 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N</a:t>
            </a:r>
            <a:r>
              <a:rPr lang="it-IT" altLang="en-US" sz="1200" b="1" dirty="0" smtClean="0">
                <a:solidFill>
                  <a:srgbClr val="000000"/>
                </a:solidFill>
                <a:cs typeface="Tahoma" pitchFamily="32" charset="0"/>
              </a:rPr>
              <a:t> </a:t>
            </a:r>
            <a:r>
              <a:rPr lang="it-IT" altLang="en-US" sz="1200" b="1" dirty="0" err="1">
                <a:solidFill>
                  <a:srgbClr val="000000"/>
                </a:solidFill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000000"/>
                </a:solidFill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000000"/>
                </a:solidFill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000000"/>
                </a:solidFill>
                <a:cs typeface="Tahoma" pitchFamily="32" charset="0"/>
              </a:rPr>
              <a:t>. </a:t>
            </a:r>
            <a:r>
              <a:rPr lang="it-IT" altLang="en-US" sz="1200" b="1" dirty="0" smtClean="0">
                <a:solidFill>
                  <a:srgbClr val="000000"/>
                </a:solidFill>
                <a:cs typeface="Tahoma" pitchFamily="32" charset="0"/>
              </a:rPr>
              <a:t>2023;389:2221.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ahoma" pitchFamily="3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1890" y="2413007"/>
            <a:ext cx="339387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MACE:</a:t>
            </a:r>
          </a:p>
          <a:p>
            <a:endParaRPr lang="it-IT" sz="1400" b="1" dirty="0"/>
          </a:p>
          <a:p>
            <a:r>
              <a:rPr lang="it-IT" sz="1400" b="1" dirty="0" smtClean="0"/>
              <a:t>701 on 8801 </a:t>
            </a:r>
            <a:r>
              <a:rPr lang="it-IT" sz="1400" b="1" dirty="0" err="1" smtClean="0"/>
              <a:t>pts</a:t>
            </a:r>
            <a:r>
              <a:rPr lang="it-IT" sz="1400" b="1" dirty="0" smtClean="0"/>
              <a:t> (8.0%) in placebo</a:t>
            </a:r>
          </a:p>
          <a:p>
            <a:r>
              <a:rPr lang="it-IT" sz="1400" b="1" dirty="0" smtClean="0"/>
              <a:t>569 on 8803 </a:t>
            </a:r>
            <a:r>
              <a:rPr lang="it-IT" sz="1400" b="1" dirty="0" err="1" smtClean="0"/>
              <a:t>pts</a:t>
            </a:r>
            <a:r>
              <a:rPr lang="it-IT" sz="1400" b="1" dirty="0" smtClean="0"/>
              <a:t> (6.5%) in </a:t>
            </a:r>
            <a:r>
              <a:rPr lang="it-IT" sz="1400" b="1" dirty="0" err="1" smtClean="0"/>
              <a:t>semaglutide</a:t>
            </a:r>
            <a:endParaRPr lang="it-IT" sz="1400" b="1" dirty="0" smtClean="0"/>
          </a:p>
          <a:p>
            <a:endParaRPr lang="it-IT" sz="1400" b="1" dirty="0"/>
          </a:p>
          <a:p>
            <a:r>
              <a:rPr lang="it-IT" sz="1400" b="1" dirty="0" smtClean="0"/>
              <a:t>ABR: 1.5%</a:t>
            </a:r>
          </a:p>
          <a:p>
            <a:endParaRPr lang="it-IT" sz="1400" b="1" dirty="0"/>
          </a:p>
          <a:p>
            <a:r>
              <a:rPr lang="it-IT" sz="1400" b="1" dirty="0" smtClean="0"/>
              <a:t>NNT: 67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52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7" y="1109004"/>
            <a:ext cx="4003675" cy="5365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79" y="1109004"/>
            <a:ext cx="6000750" cy="4352925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94817" y="5461929"/>
            <a:ext cx="4271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12">
              <a:defRPr/>
            </a:pPr>
            <a:r>
              <a:rPr lang="it-IT" altLang="en-US" b="1" dirty="0" err="1" smtClean="0">
                <a:solidFill>
                  <a:srgbClr val="000000"/>
                </a:solidFill>
                <a:cs typeface="Tahoma" pitchFamily="32" charset="0"/>
              </a:rPr>
              <a:t>Malhotra</a:t>
            </a:r>
            <a:r>
              <a:rPr lang="it-IT" altLang="en-US" b="1" dirty="0" smtClean="0">
                <a:solidFill>
                  <a:srgbClr val="000000"/>
                </a:solidFill>
                <a:cs typeface="Tahoma" pitchFamily="32" charset="0"/>
              </a:rPr>
              <a:t> A </a:t>
            </a:r>
            <a:r>
              <a:rPr lang="it-IT" altLang="en-US" b="1" dirty="0">
                <a:solidFill>
                  <a:srgbClr val="000000"/>
                </a:solidFill>
                <a:cs typeface="Tahoma" pitchFamily="32" charset="0"/>
              </a:rPr>
              <a:t>et al. NEJM 2</a:t>
            </a:r>
            <a:r>
              <a:rPr lang="en-US" altLang="en-US" b="1" dirty="0" smtClean="0">
                <a:solidFill>
                  <a:srgbClr val="000000"/>
                </a:solidFill>
                <a:cs typeface="Tahoma" pitchFamily="32" charset="0"/>
              </a:rPr>
              <a:t>024;391:1193</a:t>
            </a:r>
            <a:endParaRPr lang="en-US" altLang="en-US" b="1" dirty="0">
              <a:solidFill>
                <a:srgbClr val="000000"/>
              </a:solidFill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92" y="540815"/>
            <a:ext cx="4395001" cy="610500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48592" y="5797114"/>
            <a:ext cx="4551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it-IT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Lincof</a:t>
            </a:r>
            <a:r>
              <a:rPr kumimoji="0" lang="it-IT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 AM </a:t>
            </a:r>
            <a:r>
              <a:rPr kumimoji="0" lang="it-IT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et</a:t>
            </a:r>
            <a:r>
              <a:rPr kumimoji="0" lang="it-IT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 </a:t>
            </a:r>
            <a:r>
              <a:rPr kumimoji="0" lang="it-IT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al. </a:t>
            </a:r>
            <a:r>
              <a:rPr kumimoji="0" lang="it-IT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2" charset="0"/>
              </a:rPr>
              <a:t>N</a:t>
            </a:r>
            <a:r>
              <a:rPr lang="it-IT" altLang="en-US" b="1" dirty="0" smtClean="0">
                <a:solidFill>
                  <a:srgbClr val="000000"/>
                </a:solidFill>
                <a:cs typeface="Tahoma" pitchFamily="32" charset="0"/>
              </a:rPr>
              <a:t> </a:t>
            </a:r>
            <a:r>
              <a:rPr lang="it-IT" altLang="en-US" b="1" dirty="0" err="1">
                <a:solidFill>
                  <a:srgbClr val="000000"/>
                </a:solidFill>
                <a:cs typeface="Tahoma" pitchFamily="32" charset="0"/>
              </a:rPr>
              <a:t>Engl</a:t>
            </a:r>
            <a:r>
              <a:rPr lang="it-IT" altLang="en-US" b="1" dirty="0">
                <a:solidFill>
                  <a:srgbClr val="000000"/>
                </a:solidFill>
                <a:cs typeface="Tahoma" pitchFamily="32" charset="0"/>
              </a:rPr>
              <a:t> J </a:t>
            </a:r>
            <a:r>
              <a:rPr lang="it-IT" altLang="en-US" b="1" dirty="0" err="1">
                <a:solidFill>
                  <a:srgbClr val="000000"/>
                </a:solidFill>
                <a:cs typeface="Tahoma" pitchFamily="32" charset="0"/>
              </a:rPr>
              <a:t>Med</a:t>
            </a:r>
            <a:r>
              <a:rPr lang="it-IT" altLang="en-US" b="1" dirty="0">
                <a:solidFill>
                  <a:srgbClr val="000000"/>
                </a:solidFill>
                <a:cs typeface="Tahoma" pitchFamily="32" charset="0"/>
              </a:rPr>
              <a:t>. </a:t>
            </a:r>
            <a:r>
              <a:rPr lang="it-IT" altLang="en-US" b="1" dirty="0" smtClean="0">
                <a:solidFill>
                  <a:srgbClr val="000000"/>
                </a:solidFill>
                <a:cs typeface="Tahoma" pitchFamily="32" charset="0"/>
              </a:rPr>
              <a:t>2023;389:2221.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2" y="1557337"/>
            <a:ext cx="5267325" cy="22193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84" y="540815"/>
            <a:ext cx="4486275" cy="666750"/>
          </a:xfrm>
          <a:prstGeom prst="rect">
            <a:avLst/>
          </a:prstGeom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572751" y="5797114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12">
              <a:defRPr/>
            </a:pPr>
            <a:r>
              <a:rPr lang="it-IT" altLang="en-US" b="1" dirty="0" err="1" smtClean="0">
                <a:solidFill>
                  <a:srgbClr val="000000"/>
                </a:solidFill>
                <a:cs typeface="Tahoma" pitchFamily="32" charset="0"/>
              </a:rPr>
              <a:t>Packer</a:t>
            </a:r>
            <a:r>
              <a:rPr lang="it-IT" altLang="en-US" b="1" dirty="0" smtClean="0">
                <a:solidFill>
                  <a:srgbClr val="000000"/>
                </a:solidFill>
                <a:cs typeface="Tahoma" pitchFamily="32" charset="0"/>
              </a:rPr>
              <a:t> M </a:t>
            </a:r>
            <a:r>
              <a:rPr lang="it-IT" altLang="en-US" b="1" dirty="0">
                <a:solidFill>
                  <a:srgbClr val="000000"/>
                </a:solidFill>
                <a:cs typeface="Tahoma" pitchFamily="32" charset="0"/>
              </a:rPr>
              <a:t>et al. NEJM 2</a:t>
            </a:r>
            <a:r>
              <a:rPr lang="en-US" altLang="en-US" b="1" dirty="0" smtClean="0">
                <a:solidFill>
                  <a:srgbClr val="000000"/>
                </a:solidFill>
                <a:cs typeface="Tahoma" pitchFamily="32" charset="0"/>
              </a:rPr>
              <a:t>024 Nov 16.</a:t>
            </a:r>
            <a:endParaRPr lang="en-US" altLang="en-US" b="1" dirty="0">
              <a:solidFill>
                <a:srgbClr val="000000"/>
              </a:solidFill>
              <a:cs typeface="Tahoma" pitchFamily="3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00" y="1557337"/>
            <a:ext cx="5238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839458" y="5873994"/>
            <a:ext cx="4262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altLang="en-US" sz="1400" b="1" dirty="0" err="1" smtClean="0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4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 AM 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et al. N </a:t>
            </a:r>
            <a:r>
              <a:rPr lang="it-IT" altLang="en-US" sz="14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4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</a:t>
            </a:r>
            <a:r>
              <a:rPr lang="it-IT" altLang="en-US" sz="14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2022;387:205</a:t>
            </a:r>
            <a:endParaRPr lang="en-US" altLang="en-US" sz="14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58" y="640278"/>
            <a:ext cx="6645241" cy="389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78" y="1537836"/>
            <a:ext cx="8833952" cy="3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1382383" y="5873994"/>
            <a:ext cx="4262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altLang="en-US" sz="1400" b="1" dirty="0" err="1" smtClean="0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4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 AM 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et al. N </a:t>
            </a:r>
            <a:r>
              <a:rPr lang="it-IT" altLang="en-US" sz="14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4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4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</a:t>
            </a:r>
            <a:r>
              <a:rPr lang="it-IT" altLang="en-US" sz="14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2022;387:205</a:t>
            </a:r>
            <a:endParaRPr lang="en-US" altLang="en-US" sz="14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17" y="640279"/>
            <a:ext cx="6645241" cy="389400"/>
          </a:xfrm>
          <a:prstGeom prst="rect">
            <a:avLst/>
          </a:prstGeom>
        </p:spPr>
      </p:pic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382383" y="1347411"/>
            <a:ext cx="7413752" cy="3879040"/>
            <a:chOff x="3162337" y="1428332"/>
            <a:chExt cx="5889301" cy="308141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2337" y="2348250"/>
              <a:ext cx="5867326" cy="21615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2337" y="1428332"/>
              <a:ext cx="5889301" cy="8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0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775522" y="1226456"/>
            <a:ext cx="7954653" cy="4705747"/>
            <a:chOff x="1784199" y="1563024"/>
            <a:chExt cx="7348781" cy="4347330"/>
          </a:xfrm>
        </p:grpSpPr>
        <p:sp>
          <p:nvSpPr>
            <p:cNvPr id="4" name="Rettangolo 3"/>
            <p:cNvSpPr/>
            <p:nvPr/>
          </p:nvSpPr>
          <p:spPr>
            <a:xfrm>
              <a:off x="2801635" y="5157194"/>
              <a:ext cx="1640501" cy="75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it-IT" sz="135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2931528" y="2175432"/>
              <a:ext cx="0" cy="2970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>
              <a:off x="2931528" y="5123168"/>
              <a:ext cx="61961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2931528" y="2094610"/>
              <a:ext cx="5484762" cy="301712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8632136" y="5339083"/>
              <a:ext cx="500844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%WL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181864" y="5203992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951540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627032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30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784199" y="1563024"/>
              <a:ext cx="1728192" cy="27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Invasivity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Risk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Cost</a:t>
              </a:r>
              <a:endParaRPr lang="it-IT" sz="1351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Immagine 12" descr="Dieta e attività fisica: un bilancio perfetto - Siena New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733" y="4493393"/>
              <a:ext cx="822960" cy="548952"/>
            </a:xfrm>
            <a:prstGeom prst="rect">
              <a:avLst/>
            </a:prstGeom>
          </p:spPr>
        </p:pic>
        <p:cxnSp>
          <p:nvCxnSpPr>
            <p:cNvPr id="14" name="Connettore diritto 6"/>
            <p:cNvCxnSpPr/>
            <p:nvPr/>
          </p:nvCxnSpPr>
          <p:spPr>
            <a:xfrm flipV="1">
              <a:off x="432435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23"/>
            <p:cNvCxnSpPr/>
            <p:nvPr/>
          </p:nvCxnSpPr>
          <p:spPr>
            <a:xfrm flipV="1">
              <a:off x="607314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24"/>
            <p:cNvCxnSpPr/>
            <p:nvPr/>
          </p:nvCxnSpPr>
          <p:spPr>
            <a:xfrm flipV="1">
              <a:off x="776478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 descr="Los políticos quieren controlarlo todo, incluido la ..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880" y="2175433"/>
              <a:ext cx="685800" cy="545211"/>
            </a:xfrm>
            <a:prstGeom prst="rect">
              <a:avLst/>
            </a:prstGeom>
          </p:spPr>
        </p:pic>
        <p:pic>
          <p:nvPicPr>
            <p:cNvPr id="18" name="Immagine 17" descr="Si tomo antibióticos, ¿debo modificar mi alimentació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658" y="4162187"/>
              <a:ext cx="685800" cy="685800"/>
            </a:xfrm>
            <a:prstGeom prst="rect">
              <a:avLst/>
            </a:prstGeom>
          </p:spPr>
        </p:pic>
      </p:grpSp>
      <p:pic>
        <p:nvPicPr>
          <p:cNvPr id="20" name="Immagine 19" descr="Il mio diabete L'insulina lispro biosimilarizzata non è inferiore 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5" y="2009041"/>
            <a:ext cx="1751648" cy="714375"/>
          </a:xfrm>
          <a:prstGeom prst="rect">
            <a:avLst/>
          </a:prstGeom>
        </p:spPr>
      </p:pic>
      <p:sp>
        <p:nvSpPr>
          <p:cNvPr id="2" name="Freccia a destra 1"/>
          <p:cNvSpPr/>
          <p:nvPr/>
        </p:nvSpPr>
        <p:spPr>
          <a:xfrm rot="19887726">
            <a:off x="4810352" y="2919596"/>
            <a:ext cx="2952176" cy="1375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89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57" y="1970232"/>
            <a:ext cx="4688779" cy="4256917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134185" y="5660347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1" y="1106168"/>
            <a:ext cx="6645241" cy="38940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6737452" y="2691577"/>
            <a:ext cx="3721769" cy="9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10175046" y="2792414"/>
            <a:ext cx="165004" cy="1485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Freccia in giù 8"/>
          <p:cNvSpPr/>
          <p:nvPr/>
        </p:nvSpPr>
        <p:spPr>
          <a:xfrm>
            <a:off x="9305717" y="2792413"/>
            <a:ext cx="165004" cy="8616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Freccia in giù 9"/>
          <p:cNvSpPr/>
          <p:nvPr/>
        </p:nvSpPr>
        <p:spPr>
          <a:xfrm>
            <a:off x="8515833" y="2792415"/>
            <a:ext cx="165004" cy="5041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1009724" y="2464229"/>
            <a:ext cx="4140633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A significant proportion of patients do will not achieve the target with obesity management medications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7775" y="466725"/>
            <a:ext cx="32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%WL AS A DISTANCE TO TARGET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247775" y="1078031"/>
            <a:ext cx="10531692" cy="4442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1800" b="1" dirty="0" err="1" smtClean="0"/>
              <a:t>Patients</a:t>
            </a:r>
            <a:r>
              <a:rPr lang="it-IT" sz="1800" b="1" dirty="0" smtClean="0"/>
              <a:t> with </a:t>
            </a:r>
            <a:r>
              <a:rPr lang="it-IT" sz="1800" b="1" dirty="0" err="1" smtClean="0"/>
              <a:t>height</a:t>
            </a:r>
            <a:r>
              <a:rPr lang="it-IT" sz="1800" b="1" dirty="0" smtClean="0"/>
              <a:t> 174 cm, BMI target 26 kg/m</a:t>
            </a:r>
            <a:r>
              <a:rPr lang="it-IT" sz="1800" b="1" baseline="30000" dirty="0" smtClean="0"/>
              <a:t>2 </a:t>
            </a:r>
            <a:r>
              <a:rPr lang="it-IT" sz="1800" b="1" dirty="0" smtClean="0"/>
              <a:t>(</a:t>
            </a:r>
            <a:r>
              <a:rPr lang="it-IT" sz="1800" b="1" dirty="0" err="1" smtClean="0"/>
              <a:t>corresponding</a:t>
            </a:r>
            <a:r>
              <a:rPr lang="it-IT" sz="1800" b="1" dirty="0" smtClean="0"/>
              <a:t> to a BW of 80.0 kg) and </a:t>
            </a:r>
            <a:r>
              <a:rPr lang="it-IT" sz="1800" b="1" dirty="0" err="1" smtClean="0"/>
              <a:t>different</a:t>
            </a:r>
            <a:r>
              <a:rPr lang="it-IT" sz="1800" b="1" dirty="0" smtClean="0"/>
              <a:t> baseline body </a:t>
            </a:r>
            <a:r>
              <a:rPr lang="it-IT" sz="1800" b="1" dirty="0" err="1" smtClean="0"/>
              <a:t>weight</a:t>
            </a:r>
            <a:r>
              <a:rPr lang="it-IT" sz="1800" b="1" dirty="0" smtClean="0"/>
              <a:t> / BMI.</a:t>
            </a:r>
            <a:endParaRPr lang="it-IT" sz="1800" b="1" baseline="30000" dirty="0" smtClean="0"/>
          </a:p>
          <a:p>
            <a:pPr marL="0" indent="0">
              <a:buNone/>
              <a:defRPr/>
            </a:pPr>
            <a:endParaRPr lang="it-IT" b="1" baseline="30000" dirty="0" smtClean="0"/>
          </a:p>
        </p:txBody>
      </p:sp>
      <p:pic>
        <p:nvPicPr>
          <p:cNvPr id="4" name="Immagine 3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881187"/>
            <a:ext cx="609600" cy="609600"/>
          </a:xfrm>
          <a:prstGeom prst="rect">
            <a:avLst/>
          </a:prstGeom>
        </p:spPr>
      </p:pic>
      <p:pic>
        <p:nvPicPr>
          <p:cNvPr id="5" name="Immagine 4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647950"/>
            <a:ext cx="609600" cy="609600"/>
          </a:xfrm>
          <a:prstGeom prst="rect">
            <a:avLst/>
          </a:prstGeom>
        </p:spPr>
      </p:pic>
      <p:pic>
        <p:nvPicPr>
          <p:cNvPr id="6" name="Immagine 5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3414713"/>
            <a:ext cx="609600" cy="609600"/>
          </a:xfrm>
          <a:prstGeom prst="rect">
            <a:avLst/>
          </a:prstGeom>
        </p:spPr>
      </p:pic>
      <p:pic>
        <p:nvPicPr>
          <p:cNvPr id="8" name="Immagine 7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4138613"/>
            <a:ext cx="609600" cy="609600"/>
          </a:xfrm>
          <a:prstGeom prst="rect">
            <a:avLst/>
          </a:prstGeom>
        </p:spPr>
      </p:pic>
      <p:pic>
        <p:nvPicPr>
          <p:cNvPr id="10" name="Immagine 9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4876801"/>
            <a:ext cx="609600" cy="609600"/>
          </a:xfrm>
          <a:prstGeom prst="rect">
            <a:avLst/>
          </a:prstGeom>
        </p:spPr>
      </p:pic>
      <p:pic>
        <p:nvPicPr>
          <p:cNvPr id="11" name="Immagine 10" descr="Targe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614989"/>
            <a:ext cx="609600" cy="609600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4203131" y="5600701"/>
            <a:ext cx="5559994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41%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24000" y="5735123"/>
            <a:ext cx="267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135,0 kg / BMI 44,6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15" name="Freccia a destra 14"/>
          <p:cNvSpPr/>
          <p:nvPr/>
        </p:nvSpPr>
        <p:spPr>
          <a:xfrm>
            <a:off x="4886325" y="4876801"/>
            <a:ext cx="4876800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36%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24075" y="5049323"/>
            <a:ext cx="26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125,0 kg / BMI 41,3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17" name="Freccia a destra 16"/>
          <p:cNvSpPr/>
          <p:nvPr/>
        </p:nvSpPr>
        <p:spPr>
          <a:xfrm>
            <a:off x="5810251" y="4102895"/>
            <a:ext cx="3952874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30% </a:t>
            </a:r>
            <a:endParaRPr lang="it-IT" dirty="0"/>
          </a:p>
        </p:txBody>
      </p:sp>
      <p:sp>
        <p:nvSpPr>
          <p:cNvPr id="19" name="Freccia a destra 18"/>
          <p:cNvSpPr/>
          <p:nvPr/>
        </p:nvSpPr>
        <p:spPr>
          <a:xfrm>
            <a:off x="6648449" y="3371850"/>
            <a:ext cx="3114675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24% </a:t>
            </a:r>
            <a:endParaRPr lang="it-IT" dirty="0"/>
          </a:p>
        </p:txBody>
      </p:sp>
      <p:sp>
        <p:nvSpPr>
          <p:cNvPr id="20" name="Freccia a destra 19"/>
          <p:cNvSpPr/>
          <p:nvPr/>
        </p:nvSpPr>
        <p:spPr>
          <a:xfrm>
            <a:off x="7429500" y="2655096"/>
            <a:ext cx="2333624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16% </a:t>
            </a:r>
            <a:endParaRPr lang="it-IT" dirty="0"/>
          </a:p>
        </p:txBody>
      </p:sp>
      <p:sp>
        <p:nvSpPr>
          <p:cNvPr id="21" name="Freccia a destra 20"/>
          <p:cNvSpPr/>
          <p:nvPr/>
        </p:nvSpPr>
        <p:spPr>
          <a:xfrm>
            <a:off x="8229600" y="1931196"/>
            <a:ext cx="1533524" cy="68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WL 6%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086100" y="4268273"/>
            <a:ext cx="26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115,0 kg / BMI 38,0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14775" y="3506273"/>
            <a:ext cx="26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105,0 kg / BMI 34,7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829722" y="2799993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95,0 kg / BMI 31,4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682146" y="2076094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85,0 kg / BMI 28,1 kg/m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41752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031747" y="879739"/>
            <a:ext cx="10531692" cy="47491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agree</a:t>
            </a:r>
            <a:r>
              <a:rPr lang="it-IT" dirty="0" smtClean="0"/>
              <a:t> on </a:t>
            </a:r>
            <a:r>
              <a:rPr lang="it-IT" dirty="0" err="1" smtClean="0"/>
              <a:t>individualised</a:t>
            </a:r>
            <a:r>
              <a:rPr lang="it-IT" dirty="0" smtClean="0"/>
              <a:t> BMI or </a:t>
            </a:r>
            <a:r>
              <a:rPr lang="it-IT" dirty="0" err="1" smtClean="0"/>
              <a:t>WHtR</a:t>
            </a:r>
            <a:r>
              <a:rPr lang="it-IT" dirty="0" smtClean="0"/>
              <a:t> target,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propose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of </a:t>
            </a:r>
            <a:r>
              <a:rPr lang="it-IT" dirty="0" err="1" smtClean="0"/>
              <a:t>intervention</a:t>
            </a:r>
            <a:r>
              <a:rPr lang="it-IT" dirty="0" smtClean="0"/>
              <a:t> a </a:t>
            </a:r>
            <a:r>
              <a:rPr lang="it-IT" dirty="0" err="1" smtClean="0"/>
              <a:t>therapeutic</a:t>
            </a:r>
            <a:r>
              <a:rPr lang="it-IT" dirty="0" smtClean="0"/>
              <a:t> </a:t>
            </a:r>
            <a:r>
              <a:rPr lang="it-IT" dirty="0" err="1" smtClean="0"/>
              <a:t>modality</a:t>
            </a:r>
            <a:r>
              <a:rPr lang="it-IT" dirty="0" smtClean="0"/>
              <a:t> with a </a:t>
            </a:r>
            <a:r>
              <a:rPr lang="it-IT" dirty="0" err="1" smtClean="0"/>
              <a:t>reasonable</a:t>
            </a:r>
            <a:r>
              <a:rPr lang="it-IT" dirty="0" smtClean="0"/>
              <a:t> chance to achive the BMI or </a:t>
            </a:r>
            <a:r>
              <a:rPr lang="it-IT" dirty="0" err="1" smtClean="0"/>
              <a:t>WHtR</a:t>
            </a:r>
            <a:r>
              <a:rPr lang="it-IT" dirty="0" smtClean="0"/>
              <a:t> target? </a:t>
            </a:r>
          </a:p>
          <a:p>
            <a:pPr marL="0" indent="0">
              <a:buNone/>
              <a:defRPr/>
            </a:pPr>
            <a:endParaRPr lang="it-IT" b="1" dirty="0"/>
          </a:p>
          <a:p>
            <a:pPr marL="0" indent="0">
              <a:buNone/>
              <a:defRPr/>
            </a:pPr>
            <a:r>
              <a:rPr lang="it-IT" b="1" dirty="0" err="1" smtClean="0"/>
              <a:t>Patient</a:t>
            </a:r>
            <a:r>
              <a:rPr lang="it-IT" b="1" dirty="0" smtClean="0"/>
              <a:t> with </a:t>
            </a:r>
            <a:r>
              <a:rPr lang="it-IT" b="1" dirty="0" err="1" smtClean="0"/>
              <a:t>height</a:t>
            </a:r>
            <a:r>
              <a:rPr lang="it-IT" b="1" dirty="0" smtClean="0"/>
              <a:t> 174 cm and BMI target 26 kg/m</a:t>
            </a:r>
            <a:r>
              <a:rPr lang="it-IT" b="1" baseline="30000" dirty="0" smtClean="0"/>
              <a:t>2 </a:t>
            </a:r>
            <a:r>
              <a:rPr lang="it-IT" b="1" dirty="0" smtClean="0"/>
              <a:t>(</a:t>
            </a:r>
            <a:r>
              <a:rPr lang="it-IT" b="1" dirty="0" err="1" smtClean="0"/>
              <a:t>corresponding</a:t>
            </a:r>
            <a:r>
              <a:rPr lang="it-IT" b="1" dirty="0" smtClean="0"/>
              <a:t> to a BW of 80.0 kg)</a:t>
            </a:r>
            <a:endParaRPr lang="it-IT" b="1" baseline="30000" dirty="0" smtClean="0"/>
          </a:p>
          <a:p>
            <a:pPr>
              <a:defRPr/>
            </a:pPr>
            <a:endParaRPr lang="it-IT" b="1" baseline="30000" dirty="0" smtClean="0"/>
          </a:p>
          <a:p>
            <a:pPr>
              <a:defRPr/>
            </a:pPr>
            <a:endParaRPr lang="it-IT" b="1" baseline="30000" dirty="0" smtClean="0"/>
          </a:p>
          <a:p>
            <a:pPr>
              <a:defRPr/>
            </a:pPr>
            <a:r>
              <a:rPr lang="it-IT" b="1" dirty="0" err="1" smtClean="0"/>
              <a:t>Initial</a:t>
            </a:r>
            <a:r>
              <a:rPr lang="it-IT" b="1" dirty="0" smtClean="0"/>
              <a:t> BW			</a:t>
            </a:r>
            <a:r>
              <a:rPr lang="it-IT" b="1" dirty="0" err="1" smtClean="0"/>
              <a:t>Initial</a:t>
            </a:r>
            <a:r>
              <a:rPr lang="it-IT" b="1" dirty="0" smtClean="0"/>
              <a:t> BW			</a:t>
            </a:r>
            <a:r>
              <a:rPr lang="it-IT" b="1" dirty="0" err="1" smtClean="0"/>
              <a:t>Requested</a:t>
            </a:r>
            <a:r>
              <a:rPr lang="it-IT" b="1" dirty="0" smtClean="0"/>
              <a:t> % </a:t>
            </a:r>
            <a:r>
              <a:rPr lang="it-IT" b="1" dirty="0" err="1" smtClean="0"/>
              <a:t>weight</a:t>
            </a:r>
            <a:r>
              <a:rPr lang="it-IT" b="1" dirty="0" smtClean="0"/>
              <a:t> loss</a:t>
            </a:r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r>
              <a:rPr lang="it-IT" b="1" dirty="0" smtClean="0"/>
              <a:t>85.0 kg				28.1 kg/m</a:t>
            </a:r>
            <a:r>
              <a:rPr lang="it-IT" b="1" baseline="30000" dirty="0" smtClean="0"/>
              <a:t>2</a:t>
            </a:r>
            <a:r>
              <a:rPr lang="it-IT" b="1" dirty="0" smtClean="0"/>
              <a:t>				6%</a:t>
            </a:r>
          </a:p>
          <a:p>
            <a:pPr>
              <a:defRPr/>
            </a:pPr>
            <a:r>
              <a:rPr lang="it-IT" b="1" dirty="0" smtClean="0"/>
              <a:t>95.0 kg				31.4 kg/m</a:t>
            </a:r>
            <a:r>
              <a:rPr lang="it-IT" b="1" baseline="30000" dirty="0" smtClean="0"/>
              <a:t>2				</a:t>
            </a:r>
            <a:r>
              <a:rPr lang="it-IT" b="1" dirty="0" smtClean="0"/>
              <a:t>16%</a:t>
            </a:r>
          </a:p>
          <a:p>
            <a:pPr>
              <a:defRPr/>
            </a:pPr>
            <a:r>
              <a:rPr lang="it-IT" b="1" dirty="0" smtClean="0"/>
              <a:t>105.0 kg				34.7 kg/m</a:t>
            </a:r>
            <a:r>
              <a:rPr lang="it-IT" b="1" baseline="30000" dirty="0" smtClean="0"/>
              <a:t>2	</a:t>
            </a:r>
            <a:r>
              <a:rPr lang="it-IT" b="1" dirty="0" smtClean="0"/>
              <a:t>			24%</a:t>
            </a:r>
          </a:p>
          <a:p>
            <a:pPr>
              <a:defRPr/>
            </a:pPr>
            <a:r>
              <a:rPr lang="it-IT" b="1" dirty="0" smtClean="0"/>
              <a:t>115.0 kg				38.0 kg/m</a:t>
            </a:r>
            <a:r>
              <a:rPr lang="it-IT" b="1" baseline="30000" dirty="0" smtClean="0"/>
              <a:t>2 </a:t>
            </a:r>
            <a:r>
              <a:rPr lang="it-IT" b="1" dirty="0" smtClean="0"/>
              <a:t>				30%</a:t>
            </a:r>
          </a:p>
          <a:p>
            <a:pPr>
              <a:defRPr/>
            </a:pPr>
            <a:r>
              <a:rPr lang="it-IT" b="1" dirty="0" smtClean="0"/>
              <a:t>125.0 kg				41.3 kg/m</a:t>
            </a:r>
            <a:r>
              <a:rPr lang="it-IT" b="1" baseline="30000" dirty="0" smtClean="0"/>
              <a:t>2 </a:t>
            </a:r>
            <a:r>
              <a:rPr lang="it-IT" b="1" dirty="0" smtClean="0"/>
              <a:t>				36%</a:t>
            </a:r>
          </a:p>
          <a:p>
            <a:pPr>
              <a:defRPr/>
            </a:pPr>
            <a:r>
              <a:rPr lang="it-IT" b="1" dirty="0" smtClean="0"/>
              <a:t>135.0 kg				44.6 kg/m</a:t>
            </a:r>
            <a:r>
              <a:rPr lang="it-IT" b="1" baseline="30000" dirty="0" smtClean="0"/>
              <a:t>2				</a:t>
            </a:r>
            <a:r>
              <a:rPr lang="it-IT" b="1" dirty="0" smtClean="0"/>
              <a:t>41%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1055440" y="1170877"/>
            <a:ext cx="9962531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Will new pharmacological treatment for obesity and early diabetes replace bariatric surgery? </a:t>
            </a:r>
            <a:endParaRPr lang="en-US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32" y="2774888"/>
            <a:ext cx="5781803" cy="1543685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055440" y="5589241"/>
            <a:ext cx="5726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Lingway</a:t>
            </a:r>
            <a:r>
              <a:rPr lang="it-IT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 et al. Lancet </a:t>
            </a:r>
            <a:r>
              <a:rPr lang="it-IT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it-IT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Endocrinol</a:t>
            </a:r>
            <a:r>
              <a:rPr lang="it-IT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2023;11:541</a:t>
            </a:r>
            <a:endParaRPr lang="it-IT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11" y="513512"/>
            <a:ext cx="3702976" cy="595835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7403040" y="5994941"/>
            <a:ext cx="2986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it-IT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Wilding</a:t>
            </a:r>
            <a:r>
              <a:rPr lang="it-IT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JPH et al. NEJM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2021;384:989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11" y="1483045"/>
            <a:ext cx="5130838" cy="42626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4211EB-CEF1-6F4E-9809-49F4556D8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01" y="3332023"/>
            <a:ext cx="5019429" cy="241371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11" y="1416483"/>
            <a:ext cx="2714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85350" y="4141103"/>
            <a:ext cx="199707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luca.busetto@unipd.it</a:t>
            </a:r>
          </a:p>
        </p:txBody>
      </p:sp>
      <p:pic>
        <p:nvPicPr>
          <p:cNvPr id="5" name="Immagine 4" descr="Week Adjourned: 9.11.15 - Facebook, E-Cigarettes, RV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62529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File:Electronic.mail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2" y="4109353"/>
            <a:ext cx="317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836150" y="4706253"/>
            <a:ext cx="1281112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Luca </a:t>
            </a:r>
            <a:r>
              <a:rPr lang="it-IT" sz="1350" b="1" dirty="0" err="1">
                <a:solidFill>
                  <a:srgbClr val="292934"/>
                </a:solidFill>
                <a:latin typeface="Arial"/>
              </a:rPr>
              <a:t>Busetto</a:t>
            </a:r>
            <a:endParaRPr lang="it-IT" sz="1350" b="1" dirty="0">
              <a:solidFill>
                <a:srgbClr val="292934"/>
              </a:solidFill>
              <a:latin typeface="Arial"/>
            </a:endParaRPr>
          </a:p>
          <a:p>
            <a:pPr defTabSz="685800">
              <a:defRPr/>
            </a:pPr>
            <a:endParaRPr lang="it-IT" sz="1350" b="1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2" y="5182503"/>
            <a:ext cx="368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91" y="1411414"/>
            <a:ext cx="31559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metto 3 9"/>
          <p:cNvSpPr/>
          <p:nvPr/>
        </p:nvSpPr>
        <p:spPr>
          <a:xfrm>
            <a:off x="9218772" y="994696"/>
            <a:ext cx="2782728" cy="1593850"/>
          </a:xfrm>
          <a:prstGeom prst="wedgeEllipseCallout">
            <a:avLst>
              <a:gd name="adj1" fmla="val -83281"/>
              <a:gd name="adj2" fmla="val 135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028905" y="1411414"/>
            <a:ext cx="35099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7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85800">
              <a:lnSpc>
                <a:spcPct val="7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85800">
              <a:lnSpc>
                <a:spcPct val="7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85800">
              <a:lnSpc>
                <a:spcPct val="7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85800">
              <a:lnSpc>
                <a:spcPct val="7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it-IT" altLang="it-IT" sz="2100" b="1" dirty="0">
                <a:solidFill>
                  <a:srgbClr val="FFFFFF"/>
                </a:solidFill>
                <a:latin typeface="Tahoma" panose="020B0604030504040204" pitchFamily="34" charset="0"/>
              </a:rPr>
              <a:t>Grazie per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it-IT" altLang="it-IT" sz="2100" b="1" dirty="0">
                <a:solidFill>
                  <a:srgbClr val="FFFFFF"/>
                </a:solidFill>
                <a:latin typeface="Tahoma" panose="020B0604030504040204" pitchFamily="34" charset="0"/>
              </a:rPr>
              <a:t>l’attenzione !!!</a:t>
            </a:r>
            <a:endParaRPr lang="it-IT" altLang="it-IT" sz="21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899730" y="5285023"/>
            <a:ext cx="1420812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@</a:t>
            </a:r>
            <a:r>
              <a:rPr lang="it-IT" sz="1350" b="1" dirty="0" err="1">
                <a:solidFill>
                  <a:srgbClr val="292934"/>
                </a:solidFill>
                <a:latin typeface="Arial"/>
              </a:rPr>
              <a:t>busetto_luca</a:t>
            </a:r>
            <a:endParaRPr lang="it-IT" sz="1350" b="1" dirty="0">
              <a:solidFill>
                <a:srgbClr val="292934"/>
              </a:solidFill>
              <a:latin typeface="Arial"/>
            </a:endParaRPr>
          </a:p>
          <a:p>
            <a:pPr defTabSz="685800">
              <a:defRPr/>
            </a:pPr>
            <a:endParaRPr lang="it-IT" sz="1350" b="1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69" y="2763566"/>
            <a:ext cx="5142151" cy="37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96" y="1313438"/>
            <a:ext cx="4688779" cy="4256917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6871069" y="6031108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57" y="463285"/>
            <a:ext cx="6645241" cy="389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9" y="994476"/>
            <a:ext cx="2609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909636" y="5640583"/>
            <a:ext cx="3675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</a:t>
            </a:r>
            <a:r>
              <a:rPr lang="it-IT" altLang="en-US" sz="12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2024; </a:t>
            </a:r>
            <a:r>
              <a:rPr lang="it-IT" altLang="en-US" sz="1200" b="1" dirty="0" err="1" smtClean="0">
                <a:solidFill>
                  <a:srgbClr val="292934"/>
                </a:solidFill>
                <a:latin typeface="Arial"/>
                <a:cs typeface="Tahoma" pitchFamily="32" charset="0"/>
              </a:rPr>
              <a:t>Nov</a:t>
            </a:r>
            <a:r>
              <a:rPr lang="it-IT" altLang="en-US" sz="1200" b="1" dirty="0" smtClean="0">
                <a:solidFill>
                  <a:srgbClr val="292934"/>
                </a:solidFill>
                <a:latin typeface="Arial"/>
                <a:cs typeface="Tahoma" pitchFamily="32" charset="0"/>
              </a:rPr>
              <a:t> 13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766762"/>
            <a:ext cx="5372100" cy="53435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6" y="828674"/>
            <a:ext cx="40290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26" y="1322660"/>
            <a:ext cx="4144422" cy="6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89" y="6306761"/>
            <a:ext cx="2730145" cy="1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7" y="624251"/>
            <a:ext cx="5371401" cy="58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3" y="803593"/>
            <a:ext cx="5028545" cy="7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66705" y="5652775"/>
            <a:ext cx="3876170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7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85800">
              <a:lnSpc>
                <a:spcPct val="7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85800">
              <a:lnSpc>
                <a:spcPct val="7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85800">
              <a:lnSpc>
                <a:spcPct val="7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85800">
              <a:lnSpc>
                <a:spcPct val="7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Monotype Sorts"/>
              <a:buNone/>
            </a:pPr>
            <a:r>
              <a:rPr lang="en-US" altLang="en-US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t>Busetto L et al. Nat Med 2024;30:2395-2399.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4" y="803593"/>
            <a:ext cx="4577754" cy="515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4" y="4903573"/>
            <a:ext cx="3885694" cy="5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6928219" y="6173983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57" y="463285"/>
            <a:ext cx="6645241" cy="389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1" y="1062599"/>
            <a:ext cx="7288340" cy="47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822516" y="5486639"/>
            <a:ext cx="3225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Kosiborod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 </a:t>
            </a:r>
            <a:r>
              <a:rPr lang="it-IT" altLang="en-US" sz="1200" b="1" dirty="0" smtClean="0">
                <a:solidFill>
                  <a:srgbClr val="000000"/>
                </a:solidFill>
                <a:cs typeface="Tahoma" pitchFamily="32" charset="0"/>
              </a:rPr>
              <a:t>MN et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 </a:t>
            </a:r>
            <a:r>
              <a:rPr kumimoji="0" lang="it-IT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al. 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NEJM 2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ahoma" pitchFamily="32" charset="0"/>
              </a:rPr>
              <a:t>023;389:1069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ahoma" pitchFamily="3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6" y="1160421"/>
            <a:ext cx="4610100" cy="619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47" y="1109916"/>
            <a:ext cx="5429250" cy="20669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2" y="2757860"/>
            <a:ext cx="5857875" cy="20764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276" y="3750973"/>
            <a:ext cx="53244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86301" y="5835547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12">
              <a:defRPr/>
            </a:pPr>
            <a:r>
              <a:rPr lang="it-IT" altLang="en-US" b="1" dirty="0" err="1" smtClean="0">
                <a:solidFill>
                  <a:srgbClr val="000000"/>
                </a:solidFill>
                <a:cs typeface="Tahoma" pitchFamily="32" charset="0"/>
              </a:rPr>
              <a:t>Packer</a:t>
            </a:r>
            <a:r>
              <a:rPr lang="it-IT" altLang="en-US" b="1" dirty="0" smtClean="0">
                <a:solidFill>
                  <a:srgbClr val="000000"/>
                </a:solidFill>
                <a:cs typeface="Tahoma" pitchFamily="32" charset="0"/>
              </a:rPr>
              <a:t> M </a:t>
            </a:r>
            <a:r>
              <a:rPr lang="it-IT" altLang="en-US" b="1" dirty="0">
                <a:solidFill>
                  <a:srgbClr val="000000"/>
                </a:solidFill>
                <a:cs typeface="Tahoma" pitchFamily="32" charset="0"/>
              </a:rPr>
              <a:t>et al. NEJM 2</a:t>
            </a:r>
            <a:r>
              <a:rPr lang="en-US" altLang="en-US" b="1" dirty="0" smtClean="0">
                <a:solidFill>
                  <a:srgbClr val="000000"/>
                </a:solidFill>
                <a:cs typeface="Tahoma" pitchFamily="32" charset="0"/>
              </a:rPr>
              <a:t>024 Nov 16.</a:t>
            </a:r>
            <a:endParaRPr lang="en-US" altLang="en-US" b="1" dirty="0">
              <a:solidFill>
                <a:srgbClr val="000000"/>
              </a:solidFill>
              <a:cs typeface="Tahoma" pitchFamily="3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4" y="665850"/>
            <a:ext cx="4486275" cy="6667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84" y="1561200"/>
            <a:ext cx="74009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143</TotalTime>
  <Words>477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ＭＳ Ｐゴシック</vt:lpstr>
      <vt:lpstr>SimSun</vt:lpstr>
      <vt:lpstr>Arial</vt:lpstr>
      <vt:lpstr>Arial Black</vt:lpstr>
      <vt:lpstr>Calibri</vt:lpstr>
      <vt:lpstr>Calibri Light</vt:lpstr>
      <vt:lpstr>Monotype Sorts</vt:lpstr>
      <vt:lpstr>Tahoma</vt:lpstr>
      <vt:lpstr>Wingdings</vt:lpstr>
      <vt:lpstr>RetrospectVTI</vt:lpstr>
      <vt:lpstr>APPROCCIO FARMACOLOGICO: INDICAZIONI E LIMITI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 Windows</cp:lastModifiedBy>
  <cp:revision>18</cp:revision>
  <dcterms:created xsi:type="dcterms:W3CDTF">2022-02-27T17:36:31Z</dcterms:created>
  <dcterms:modified xsi:type="dcterms:W3CDTF">2025-02-26T17:21:26Z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